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1" r:id="rId1"/>
  </p:sldMasterIdLst>
  <p:notesMasterIdLst>
    <p:notesMasterId r:id="rId29"/>
  </p:notesMasterIdLst>
  <p:sldIdLst>
    <p:sldId id="256" r:id="rId2"/>
    <p:sldId id="257" r:id="rId3"/>
    <p:sldId id="258" r:id="rId4"/>
    <p:sldId id="262" r:id="rId5"/>
    <p:sldId id="259" r:id="rId6"/>
    <p:sldId id="263" r:id="rId7"/>
    <p:sldId id="264" r:id="rId8"/>
    <p:sldId id="260" r:id="rId9"/>
    <p:sldId id="281" r:id="rId10"/>
    <p:sldId id="265" r:id="rId11"/>
    <p:sldId id="261" r:id="rId12"/>
    <p:sldId id="282" r:id="rId13"/>
    <p:sldId id="266" r:id="rId14"/>
    <p:sldId id="268" r:id="rId15"/>
    <p:sldId id="269" r:id="rId16"/>
    <p:sldId id="279" r:id="rId17"/>
    <p:sldId id="270" r:id="rId18"/>
    <p:sldId id="274" r:id="rId19"/>
    <p:sldId id="272" r:id="rId20"/>
    <p:sldId id="275" r:id="rId21"/>
    <p:sldId id="273" r:id="rId22"/>
    <p:sldId id="277" r:id="rId23"/>
    <p:sldId id="278" r:id="rId24"/>
    <p:sldId id="276" r:id="rId25"/>
    <p:sldId id="267" r:id="rId26"/>
    <p:sldId id="280" r:id="rId27"/>
    <p:sldId id="27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/>
    <p:restoredTop sz="94547"/>
  </p:normalViewPr>
  <p:slideViewPr>
    <p:cSldViewPr snapToGrid="0" snapToObjects="1">
      <p:cViewPr varScale="1">
        <p:scale>
          <a:sx n="88" d="100"/>
          <a:sy n="88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6BF4A-AAE7-5148-B3F9-77C0FA51BB2D}" type="datetimeFigureOut">
              <a:rPr lang="nl-NL" smtClean="0"/>
              <a:t>23-01-19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FB7E-9C0C-2246-A019-4EB1B0E8B7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474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 uit CKV methode pagina 161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FB7E-9C0C-2246-A019-4EB1B0E8B77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6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Voorbeeld uit CKV methode pagina 162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FB7E-9C0C-2246-A019-4EB1B0E8B77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66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Voorbeeld uit CKV methode pagina 162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FB7E-9C0C-2246-A019-4EB1B0E8B77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59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Alleen je tijd over hebt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FB7E-9C0C-2246-A019-4EB1B0E8B775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kennen ze 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2FB7E-9C0C-2246-A019-4EB1B0E8B775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23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920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0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8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8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FA1846-DA80-1C48-A609-854EA85C59AD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86380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368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817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9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76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0DF5E60-9974-AC48-9591-99C2BB44B7CF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748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9B482E8-6E0E-1B4F-B1FD-C69DB9E858D9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941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288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bDVQgmVj7p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Y-ZdF_xLD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on:%20https://www.youtube.com/watch?v=3Yuqxl284c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33B47-603A-3945-900F-55462807D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Les 8: kunsttheorie havo 4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77393F-C8EE-724C-902D-558EE2BA1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Nabespreken toets en Theateranalyse</a:t>
            </a:r>
          </a:p>
        </p:txBody>
      </p:sp>
    </p:spTree>
    <p:extLst>
      <p:ext uri="{BB962C8B-B14F-4D97-AF65-F5344CB8AC3E}">
        <p14:creationId xmlns:p14="http://schemas.microsoft.com/office/powerpoint/2010/main" val="350635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11A5F-0276-3948-8859-9E2C1B35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DC441E-6752-7041-B425-CA0585F7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2"/>
            <a:ext cx="10178322" cy="38899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NL" sz="2200" b="1" dirty="0"/>
          </a:p>
          <a:p>
            <a:pPr marL="0" indent="0">
              <a:buNone/>
            </a:pPr>
            <a:r>
              <a:rPr lang="nl-NL" sz="2200" b="1" dirty="0"/>
              <a:t>Vraag 6. Leg aan de hand van de </a:t>
            </a:r>
            <a:r>
              <a:rPr lang="nl-NL" sz="2200" u="sng" dirty="0"/>
              <a:t>voorstelling</a:t>
            </a:r>
            <a:r>
              <a:rPr lang="nl-NL" sz="2200" b="1" dirty="0"/>
              <a:t> uit welk vooroordeel er wordt ontkracht. </a:t>
            </a:r>
            <a:r>
              <a:rPr lang="nl-NL" sz="2200" b="1" dirty="0">
                <a:solidFill>
                  <a:srgbClr val="FF0000"/>
                </a:solidFill>
              </a:rPr>
              <a:t>2p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b="1" u="sng" dirty="0"/>
              <a:t>Antwoord in de lijn van, 1 punt per goed onderdeel.</a:t>
            </a:r>
            <a:endParaRPr lang="nl-NL" dirty="0"/>
          </a:p>
          <a:p>
            <a:pPr lvl="0"/>
            <a:r>
              <a:rPr lang="nl-NL" dirty="0"/>
              <a:t>Het vooroordeel over de traditionele ondergeschikte rol van de vrouwen in de Arabische wereld wordt ontkracht. </a:t>
            </a:r>
            <a:r>
              <a:rPr lang="nl-NL" b="1" dirty="0">
                <a:solidFill>
                  <a:srgbClr val="FF0000"/>
                </a:solidFill>
              </a:rPr>
              <a:t>1p</a:t>
            </a:r>
            <a:endParaRPr lang="nl-NL" dirty="0">
              <a:solidFill>
                <a:srgbClr val="FF0000"/>
              </a:solidFill>
            </a:endParaRPr>
          </a:p>
          <a:p>
            <a:pPr lvl="0"/>
            <a:r>
              <a:rPr lang="nl-NL" dirty="0"/>
              <a:t>Dit gebeurt door stoere Arabische vrouwen te tonen die samen met mannen op straat dansen/met auto’s door de woestijn racen/de titel Bad girls verwijst naar stoere vrouwen </a:t>
            </a:r>
            <a:r>
              <a:rPr lang="nl-NL" b="1" dirty="0">
                <a:solidFill>
                  <a:srgbClr val="FF0000"/>
                </a:solidFill>
              </a:rPr>
              <a:t>1p</a:t>
            </a:r>
            <a:endParaRPr lang="nl-N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64D34A5-D22B-3C4D-8F5F-0D2B063E8A72}"/>
              </a:ext>
            </a:extLst>
          </p:cNvPr>
          <p:cNvSpPr/>
          <p:nvPr/>
        </p:nvSpPr>
        <p:spPr>
          <a:xfrm>
            <a:off x="1251678" y="1128451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/>
              <a:t>Voorbeeldvragen</a:t>
            </a:r>
          </a:p>
        </p:txBody>
      </p:sp>
    </p:spTree>
    <p:extLst>
      <p:ext uri="{BB962C8B-B14F-4D97-AF65-F5344CB8AC3E}">
        <p14:creationId xmlns:p14="http://schemas.microsoft.com/office/powerpoint/2010/main" val="3997298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B324F-A854-4A45-A3AC-39EF13D9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940ED9-1C37-574D-BCD5-052F5A9B4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243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Bronnen:</a:t>
            </a:r>
          </a:p>
          <a:p>
            <a:pPr marL="0" indent="0">
              <a:buNone/>
            </a:pPr>
            <a:r>
              <a:rPr lang="nl-NL" i="1" u="sng" dirty="0"/>
              <a:t>Tekst 1:</a:t>
            </a:r>
            <a:r>
              <a:rPr lang="nl-NL" i="1" dirty="0"/>
              <a:t> De nieuwe wereldwijde dansrage</a:t>
            </a:r>
            <a:endParaRPr lang="nl-NL" b="1" dirty="0"/>
          </a:p>
          <a:p>
            <a:pPr marL="0" indent="0">
              <a:buNone/>
            </a:pPr>
            <a:r>
              <a:rPr lang="nl-NL" b="1" dirty="0"/>
              <a:t>Vraag 10.</a:t>
            </a:r>
            <a:r>
              <a:rPr lang="nl-NL" dirty="0"/>
              <a:t> </a:t>
            </a:r>
            <a:r>
              <a:rPr lang="nl-NL" b="1" dirty="0"/>
              <a:t>Waarom zijn de dansjes door iedereen zo makkelijk na te doen. Leg dit uit aan de hand van </a:t>
            </a:r>
            <a:r>
              <a:rPr lang="nl-NL" dirty="0"/>
              <a:t>1 aspect</a:t>
            </a:r>
            <a:r>
              <a:rPr lang="nl-NL" b="1" dirty="0"/>
              <a:t> van de </a:t>
            </a:r>
            <a:r>
              <a:rPr lang="nl-NL" u="sng" dirty="0"/>
              <a:t>vormgeving</a:t>
            </a:r>
            <a:r>
              <a:rPr lang="nl-NL" b="1" dirty="0"/>
              <a:t> van de dansjes.</a:t>
            </a:r>
            <a:r>
              <a:rPr lang="nl-NL" dirty="0"/>
              <a:t> </a:t>
            </a:r>
            <a:r>
              <a:rPr lang="nl-NL" b="1" dirty="0">
                <a:solidFill>
                  <a:srgbClr val="FF0000"/>
                </a:solidFill>
              </a:rPr>
              <a:t>2p</a:t>
            </a:r>
            <a:endParaRPr lang="nl-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dirty="0"/>
              <a:t> 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A226BD-0CFB-534C-95B7-47232798ACAE}"/>
              </a:ext>
            </a:extLst>
          </p:cNvPr>
          <p:cNvSpPr/>
          <p:nvPr/>
        </p:nvSpPr>
        <p:spPr>
          <a:xfrm>
            <a:off x="1251678" y="1128451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/>
              <a:t>Voorbeeldvragen</a:t>
            </a:r>
          </a:p>
        </p:txBody>
      </p:sp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7E5C025B-3BD6-F741-8F89-41ED0DAD3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14" y="1497783"/>
            <a:ext cx="4633912" cy="262876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16DCF67-18AD-B04A-9400-8D7FB5380005}"/>
              </a:ext>
            </a:extLst>
          </p:cNvPr>
          <p:cNvSpPr/>
          <p:nvPr/>
        </p:nvSpPr>
        <p:spPr>
          <a:xfrm>
            <a:off x="8295054" y="2488998"/>
            <a:ext cx="3134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=bDVQgmVj7p8</a:t>
            </a:r>
          </a:p>
        </p:txBody>
      </p:sp>
    </p:spTree>
    <p:extLst>
      <p:ext uri="{BB962C8B-B14F-4D97-AF65-F5344CB8AC3E}">
        <p14:creationId xmlns:p14="http://schemas.microsoft.com/office/powerpoint/2010/main" val="3596027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B324F-A854-4A45-A3AC-39EF13D9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940ED9-1C37-574D-BCD5-052F5A9B4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Vraag 10.</a:t>
            </a:r>
            <a:r>
              <a:rPr lang="nl-NL" dirty="0"/>
              <a:t> </a:t>
            </a:r>
            <a:r>
              <a:rPr lang="nl-NL" b="1" dirty="0"/>
              <a:t>Waarom zijn de dansjes door iedereen zo makkelijk na te doen. Leg dit uit aan de hand van </a:t>
            </a:r>
            <a:r>
              <a:rPr lang="nl-NL" dirty="0"/>
              <a:t>1 aspect</a:t>
            </a:r>
            <a:r>
              <a:rPr lang="nl-NL" b="1" dirty="0"/>
              <a:t> van de </a:t>
            </a:r>
            <a:r>
              <a:rPr lang="nl-NL" u="sng" dirty="0"/>
              <a:t>vormgeving</a:t>
            </a:r>
            <a:r>
              <a:rPr lang="nl-NL" b="1" dirty="0"/>
              <a:t> van de dansjes.</a:t>
            </a:r>
            <a:r>
              <a:rPr lang="nl-NL" dirty="0"/>
              <a:t> </a:t>
            </a:r>
            <a:r>
              <a:rPr lang="nl-NL" b="1" dirty="0">
                <a:solidFill>
                  <a:srgbClr val="FF0000"/>
                </a:solidFill>
              </a:rPr>
              <a:t>2p</a:t>
            </a:r>
            <a:endParaRPr lang="nl-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pPr marL="0" indent="0">
              <a:buNone/>
            </a:pPr>
            <a:r>
              <a:rPr lang="nl-NL" b="1" u="sng" dirty="0"/>
              <a:t>Foute antwoorden</a:t>
            </a:r>
            <a:endParaRPr lang="nl-NL" dirty="0"/>
          </a:p>
          <a:p>
            <a:pPr>
              <a:buFontTx/>
              <a:buChar char="-"/>
            </a:pPr>
            <a:r>
              <a:rPr lang="nl-NL" dirty="0"/>
              <a:t>Het is realistisch uitgebeeld waardoor het makkelijk te doen is </a:t>
            </a:r>
            <a:r>
              <a:rPr lang="nl-NL" dirty="0">
                <a:solidFill>
                  <a:srgbClr val="FF0000"/>
                </a:solidFill>
              </a:rPr>
              <a:t>0p</a:t>
            </a:r>
          </a:p>
          <a:p>
            <a:pPr>
              <a:buFontTx/>
              <a:buChar char="-"/>
            </a:pPr>
            <a:r>
              <a:rPr lang="nl-NL" dirty="0"/>
              <a:t>De dansjes zij makkelijk na te doen. Ze zijn grappig en iedereen kan ze nadoen. </a:t>
            </a:r>
            <a:r>
              <a:rPr lang="nl-NL" dirty="0">
                <a:solidFill>
                  <a:srgbClr val="FF0000"/>
                </a:solidFill>
              </a:rPr>
              <a:t>0p</a:t>
            </a:r>
          </a:p>
          <a:p>
            <a:pPr>
              <a:buFontTx/>
              <a:buChar char="-"/>
            </a:pPr>
            <a:r>
              <a:rPr lang="nl-NL" dirty="0"/>
              <a:t>Het is 1 korte beweging die wordt herhaald </a:t>
            </a:r>
            <a:r>
              <a:rPr lang="nl-NL" dirty="0">
                <a:solidFill>
                  <a:srgbClr val="FF0000"/>
                </a:solidFill>
              </a:rPr>
              <a:t>1p</a:t>
            </a:r>
          </a:p>
          <a:p>
            <a:pPr>
              <a:buFontTx/>
              <a:buChar char="-"/>
            </a:pPr>
            <a:r>
              <a:rPr lang="nl-NL" dirty="0"/>
              <a:t>Het is maar 1 pasje die zich herhaalt </a:t>
            </a:r>
            <a:r>
              <a:rPr lang="nl-NL" dirty="0">
                <a:solidFill>
                  <a:srgbClr val="FF0000"/>
                </a:solidFill>
              </a:rPr>
              <a:t>1p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A226BD-0CFB-534C-95B7-47232798ACAE}"/>
              </a:ext>
            </a:extLst>
          </p:cNvPr>
          <p:cNvSpPr/>
          <p:nvPr/>
        </p:nvSpPr>
        <p:spPr>
          <a:xfrm>
            <a:off x="1251678" y="1128451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/>
              <a:t>Voorbeeldvragen</a:t>
            </a:r>
          </a:p>
        </p:txBody>
      </p:sp>
    </p:spTree>
    <p:extLst>
      <p:ext uri="{BB962C8B-B14F-4D97-AF65-F5344CB8AC3E}">
        <p14:creationId xmlns:p14="http://schemas.microsoft.com/office/powerpoint/2010/main" val="187140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B324F-A854-4A45-A3AC-39EF13D9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940ED9-1C37-574D-BCD5-052F5A9B4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Vraag 10.</a:t>
            </a:r>
            <a:r>
              <a:rPr lang="nl-NL" dirty="0"/>
              <a:t> </a:t>
            </a:r>
            <a:r>
              <a:rPr lang="nl-NL" b="1" dirty="0"/>
              <a:t>Waarom zijn de dansjes door iedereen zo makkelijk na te doen. Leg dit uit aan de hand van </a:t>
            </a:r>
            <a:r>
              <a:rPr lang="nl-NL" dirty="0"/>
              <a:t>1 aspect</a:t>
            </a:r>
            <a:r>
              <a:rPr lang="nl-NL" b="1" dirty="0"/>
              <a:t> van de </a:t>
            </a:r>
            <a:r>
              <a:rPr lang="nl-NL" u="sng" dirty="0"/>
              <a:t>vormgeving</a:t>
            </a:r>
            <a:r>
              <a:rPr lang="nl-NL" b="1" dirty="0"/>
              <a:t> van de dansjes.</a:t>
            </a:r>
            <a:r>
              <a:rPr lang="nl-NL" dirty="0"/>
              <a:t> </a:t>
            </a:r>
            <a:r>
              <a:rPr lang="nl-NL" b="1" dirty="0">
                <a:solidFill>
                  <a:srgbClr val="FF0000"/>
                </a:solidFill>
              </a:rPr>
              <a:t>2p</a:t>
            </a:r>
            <a:endParaRPr lang="nl-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pPr marL="0" indent="0">
              <a:buNone/>
            </a:pPr>
            <a:r>
              <a:rPr lang="nl-NL" b="1" u="sng" dirty="0"/>
              <a:t>Antwoord in de lijn van, 1 punt voor goed aspect 1 punt voor goede uitleg</a:t>
            </a:r>
            <a:endParaRPr lang="nl-NL" dirty="0"/>
          </a:p>
          <a:p>
            <a:pPr lvl="0"/>
            <a:r>
              <a:rPr lang="nl-NL" dirty="0"/>
              <a:t>Kracht: er is niet veel spanning/kracht voor nodig </a:t>
            </a:r>
          </a:p>
          <a:p>
            <a:pPr lvl="0"/>
            <a:r>
              <a:rPr lang="nl-NL" dirty="0"/>
              <a:t>Ruimte: er wordt staand op 1 plek gedanst</a:t>
            </a:r>
          </a:p>
          <a:p>
            <a:pPr lvl="0"/>
            <a:r>
              <a:rPr lang="nl-NL" dirty="0"/>
              <a:t>Tijd: geen variatie in ritme/ het is maar een korte dans/ zelfde beweging herhaalt zich</a:t>
            </a:r>
          </a:p>
          <a:p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A226BD-0CFB-534C-95B7-47232798ACAE}"/>
              </a:ext>
            </a:extLst>
          </p:cNvPr>
          <p:cNvSpPr/>
          <p:nvPr/>
        </p:nvSpPr>
        <p:spPr>
          <a:xfrm>
            <a:off x="1251678" y="1128451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/>
              <a:t>Voorbeeldvragen</a:t>
            </a:r>
          </a:p>
        </p:txBody>
      </p:sp>
    </p:spTree>
    <p:extLst>
      <p:ext uri="{BB962C8B-B14F-4D97-AF65-F5344CB8AC3E}">
        <p14:creationId xmlns:p14="http://schemas.microsoft.com/office/powerpoint/2010/main" val="3470316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7337A-63AC-6045-9169-FE6F285D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SCHEMA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2B841B5-3025-9A4F-B77D-9DCDFE157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2323476"/>
            <a:ext cx="10179050" cy="3425148"/>
          </a:xfrm>
        </p:spPr>
      </p:pic>
    </p:spTree>
    <p:extLst>
      <p:ext uri="{BB962C8B-B14F-4D97-AF65-F5344CB8AC3E}">
        <p14:creationId xmlns:p14="http://schemas.microsoft.com/office/powerpoint/2010/main" val="328557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7337A-63AC-6045-9169-FE6F285D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SCHEMA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F25686D-E740-674B-BFB0-3C5A53A2B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016" y="1462561"/>
            <a:ext cx="9293901" cy="5030417"/>
          </a:xfrm>
        </p:spPr>
      </p:pic>
    </p:spTree>
    <p:extLst>
      <p:ext uri="{BB962C8B-B14F-4D97-AF65-F5344CB8AC3E}">
        <p14:creationId xmlns:p14="http://schemas.microsoft.com/office/powerpoint/2010/main" val="265980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781E4-1578-1E40-9F39-E6FBF015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F01E01-FD7F-3A43-A8D6-A7FDBED59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nl-NL" sz="2400" b="1" dirty="0"/>
              <a:t>Voorstelling:</a:t>
            </a:r>
            <a:r>
              <a:rPr lang="nl-NL" sz="2400" dirty="0"/>
              <a:t> waar gaat het theaterstuk over, </a:t>
            </a:r>
            <a:r>
              <a:rPr lang="nl-NL" sz="2400" b="1" dirty="0"/>
              <a:t>wat </a:t>
            </a:r>
            <a:r>
              <a:rPr lang="nl-NL" sz="2400" dirty="0"/>
              <a:t>is de inhoud, het verhaal, het thema, het concept, de boodschap? </a:t>
            </a:r>
          </a:p>
          <a:p>
            <a:pPr marL="0" lvl="0" indent="0">
              <a:buNone/>
            </a:pPr>
            <a:endParaRPr lang="nl-NL" sz="2400" b="1" dirty="0"/>
          </a:p>
          <a:p>
            <a:pPr marL="0" lvl="0" indent="0">
              <a:buNone/>
            </a:pPr>
            <a:r>
              <a:rPr lang="nl-NL" sz="2400" b="1" dirty="0"/>
              <a:t>Vormgeving: </a:t>
            </a:r>
            <a:r>
              <a:rPr lang="nl-NL" sz="2400" dirty="0"/>
              <a:t>hoe wordt de theatervoorstelling vormgegeven door middel van spel? </a:t>
            </a:r>
            <a:r>
              <a:rPr lang="nl-NL" sz="2400" u="sng" dirty="0"/>
              <a:t>Deze gaan we bespreken!</a:t>
            </a:r>
          </a:p>
          <a:p>
            <a:pPr marL="0" lvl="0" indent="0">
              <a:buNone/>
            </a:pPr>
            <a:endParaRPr lang="nl-NL" sz="2400" b="1" dirty="0"/>
          </a:p>
          <a:p>
            <a:pPr marL="0" lvl="0" indent="0">
              <a:buNone/>
            </a:pPr>
            <a:r>
              <a:rPr lang="nl-NL" sz="2400" b="1" dirty="0"/>
              <a:t>Theatervormgeving:</a:t>
            </a:r>
            <a:r>
              <a:rPr lang="nl-NL" sz="2400" dirty="0"/>
              <a:t> </a:t>
            </a:r>
            <a:r>
              <a:rPr lang="nl-NL" sz="2400" b="1" dirty="0"/>
              <a:t>waarmee</a:t>
            </a:r>
            <a:r>
              <a:rPr lang="nl-NL" sz="2400" dirty="0"/>
              <a:t>, met welke materialen en technieken, wordt de theatervoorstelling vormgegeven?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442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92C42-4F5D-8D4E-860C-0938E965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64EE7-7CD0-0C4E-B483-8F5600152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01079"/>
            <a:ext cx="10178322" cy="44446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sz="2800" b="1" dirty="0"/>
              <a:t>Vormgeving: hoe wordt de theatervoorstelling vormgegeven door middel van spel?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Spel kent de volgende 4 aspecten: </a:t>
            </a:r>
          </a:p>
          <a:p>
            <a:pPr marL="0" lv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1. het lichaam van de acteur </a:t>
            </a:r>
          </a:p>
          <a:p>
            <a:r>
              <a:rPr lang="nl-NL" dirty="0"/>
              <a:t>mimiek (gezichtsuitdrukking), </a:t>
            </a:r>
          </a:p>
          <a:p>
            <a:r>
              <a:rPr lang="nl-NL" dirty="0"/>
              <a:t>gebaren en bewegingen </a:t>
            </a:r>
          </a:p>
          <a:p>
            <a:r>
              <a:rPr lang="nl-NL" dirty="0"/>
              <a:t>lichaamshouding </a:t>
            </a:r>
          </a:p>
          <a:p>
            <a:r>
              <a:rPr lang="nl-NL" dirty="0"/>
              <a:t>handeling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16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E36DD-6B05-1E43-B276-2C43FE68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0F1179-E0C6-AC4C-9F0A-10747C016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842" y="1717965"/>
            <a:ext cx="10178322" cy="3593591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=OFmQd3IjSPY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F1BE23-DC1D-F14A-AF7D-6ADC84AB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657" y="2421099"/>
            <a:ext cx="6594691" cy="342159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74D958F6-2900-CB40-9712-D79A2DF645AE}"/>
              </a:ext>
            </a:extLst>
          </p:cNvPr>
          <p:cNvSpPr/>
          <p:nvPr/>
        </p:nvSpPr>
        <p:spPr>
          <a:xfrm>
            <a:off x="1251678" y="2421099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/>
              <a:t>lichaam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008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D692E-5658-A742-990F-D9F992FA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5F8C1A-65BD-984D-9203-E04FCAF12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2. </a:t>
            </a:r>
            <a:r>
              <a:rPr lang="nl-NL" b="1" dirty="0"/>
              <a:t>stemgebruik </a:t>
            </a:r>
            <a:r>
              <a:rPr lang="nl-NL" dirty="0"/>
              <a:t>van de acteur </a:t>
            </a:r>
          </a:p>
          <a:p>
            <a:pPr marL="0" indent="0">
              <a:buNone/>
            </a:pPr>
            <a:r>
              <a:rPr lang="nl-NL" dirty="0"/>
              <a:t>Hiermee geeft de acteur mede vorm aan zijn personage. Denk hierbij aan: </a:t>
            </a:r>
          </a:p>
          <a:p>
            <a:r>
              <a:rPr lang="nl-NL" dirty="0"/>
              <a:t>volume (hard of zacht) </a:t>
            </a:r>
          </a:p>
          <a:p>
            <a:r>
              <a:rPr lang="nl-NL" dirty="0"/>
              <a:t>het accent (stads- of streekaccent) </a:t>
            </a:r>
          </a:p>
          <a:p>
            <a:r>
              <a:rPr lang="nl-NL" dirty="0"/>
              <a:t>klankkleur (hoog en licht of zwaar en donker). </a:t>
            </a:r>
          </a:p>
          <a:p>
            <a:r>
              <a:rPr lang="nl-NL" dirty="0"/>
              <a:t>intonatie (veel of weinig variatie in toonhoogte) </a:t>
            </a:r>
          </a:p>
          <a:p>
            <a:r>
              <a:rPr lang="nl-NL" dirty="0"/>
              <a:t>het gebruik van klemtonen </a:t>
            </a:r>
          </a:p>
          <a:p>
            <a:r>
              <a:rPr lang="nl-NL" dirty="0"/>
              <a:t>timing (langzaam of snel, pauzes) </a:t>
            </a:r>
          </a:p>
          <a:p>
            <a:r>
              <a:rPr lang="nl-NL" dirty="0"/>
              <a:t>veel of weinig emotie in de stem </a:t>
            </a:r>
          </a:p>
        </p:txBody>
      </p:sp>
    </p:spTree>
    <p:extLst>
      <p:ext uri="{BB962C8B-B14F-4D97-AF65-F5344CB8AC3E}">
        <p14:creationId xmlns:p14="http://schemas.microsoft.com/office/powerpoint/2010/main" val="37656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2F408-6B26-3847-A36F-28B3448F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EEB695-B563-8242-8EEF-A84D2350E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u="sng" dirty="0"/>
              <a:t>Vraag 1 t/m 3: reproductievragen</a:t>
            </a:r>
          </a:p>
          <a:p>
            <a:pPr marL="0" indent="0">
              <a:buNone/>
            </a:pPr>
            <a:r>
              <a:rPr lang="nl-NL" dirty="0"/>
              <a:t>Niet goed: dan heb je of niet goed uit je hoofd geleerd of je kunt het nog niet onthouden.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TIP</a:t>
            </a:r>
            <a:r>
              <a:rPr lang="nl-NL" dirty="0"/>
              <a:t> voor de volgende toetsen:</a:t>
            </a:r>
          </a:p>
          <a:p>
            <a:pPr marL="0" indent="0">
              <a:buNone/>
            </a:pPr>
            <a:r>
              <a:rPr lang="nl-NL" dirty="0"/>
              <a:t>Schrijf voordat je begint met het lezen van de vragen het volgende bovenaan je toets blad: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VOORSTELLING = WAT</a:t>
            </a:r>
          </a:p>
          <a:p>
            <a:r>
              <a:rPr lang="nl-NL" dirty="0"/>
              <a:t>VORMGEVING = HOE</a:t>
            </a:r>
          </a:p>
          <a:p>
            <a:r>
              <a:rPr lang="nl-NL" dirty="0"/>
              <a:t>MATERIAAL EN TECHNIEK/ THEATERVORMGEVING = WAARMEE</a:t>
            </a:r>
          </a:p>
        </p:txBody>
      </p:sp>
    </p:spTree>
    <p:extLst>
      <p:ext uri="{BB962C8B-B14F-4D97-AF65-F5344CB8AC3E}">
        <p14:creationId xmlns:p14="http://schemas.microsoft.com/office/powerpoint/2010/main" val="1860534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D692E-5658-A742-990F-D9F992FA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5F8C1A-65BD-984D-9203-E04FCAF12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31819"/>
            <a:ext cx="10178322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hlinkClick r:id="rId3"/>
              </a:rPr>
              <a:t>https://www.youtube.com/watch?v=SY-ZdF_xLD4</a:t>
            </a:r>
            <a:endParaRPr lang="nl-NL" dirty="0"/>
          </a:p>
          <a:p>
            <a:pPr marL="0" indent="0" algn="ctr"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</a:t>
            </a:r>
            <a:r>
              <a:rPr lang="nl-NL" dirty="0" err="1"/>
              <a:t>pzjaYJNmgJc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1847B9-087F-6B4A-8CBA-B59D015F3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134" y="2766167"/>
            <a:ext cx="5667409" cy="376259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B13A059-7C45-814A-9221-4A3580D46527}"/>
              </a:ext>
            </a:extLst>
          </p:cNvPr>
          <p:cNvSpPr/>
          <p:nvPr/>
        </p:nvSpPr>
        <p:spPr>
          <a:xfrm>
            <a:off x="1251677" y="2396835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/>
              <a:t> stemgebruik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08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DB1CD-51D0-6C42-973B-1975086E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068F1A-130C-2F49-8BA9-889E9072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3. </a:t>
            </a:r>
            <a:r>
              <a:rPr lang="nl-NL" b="1" dirty="0" err="1"/>
              <a:t>mise-en-scène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gebruik van het speelvlak door de acteurs</a:t>
            </a:r>
          </a:p>
          <a:p>
            <a:r>
              <a:rPr lang="nl-NL" dirty="0"/>
              <a:t>plaatsing van personages in het speelvlak, </a:t>
            </a:r>
          </a:p>
          <a:p>
            <a:r>
              <a:rPr lang="nl-NL" dirty="0"/>
              <a:t>blikrichtingen </a:t>
            </a:r>
          </a:p>
          <a:p>
            <a:r>
              <a:rPr lang="nl-NL" dirty="0"/>
              <a:t>bewegen van de personages ten opzichte van elkaar en ten opzichte van het speelvlak (de looplijnen) </a:t>
            </a:r>
          </a:p>
          <a:p>
            <a:r>
              <a:rPr lang="nl-NL" dirty="0"/>
              <a:t>het op- en afgaan van de personages hoort tot de </a:t>
            </a:r>
            <a:r>
              <a:rPr lang="nl-NL" dirty="0" err="1"/>
              <a:t>mise-en-scène</a:t>
            </a:r>
            <a:r>
              <a:rPr lang="nl-NL" dirty="0"/>
              <a:t>.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32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DB1CD-51D0-6C42-973B-1975086E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068F1A-130C-2F49-8BA9-889E9072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vimeo.com</a:t>
            </a:r>
            <a:r>
              <a:rPr lang="nl-NL" dirty="0"/>
              <a:t>/121567415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46DC8FF-962A-BB46-BEE6-11BB81E0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145" y="2792014"/>
            <a:ext cx="5619604" cy="373316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C05DB69-87E3-124E-84A4-B4E3B16AB13D}"/>
              </a:ext>
            </a:extLst>
          </p:cNvPr>
          <p:cNvSpPr/>
          <p:nvPr/>
        </p:nvSpPr>
        <p:spPr>
          <a:xfrm>
            <a:off x="1440942" y="2792014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/>
              <a:t>mise-en-scène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1462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DB1CD-51D0-6C42-973B-1975086E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068F1A-130C-2F49-8BA9-889E9072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4. speelstijl </a:t>
            </a:r>
          </a:p>
          <a:p>
            <a:pPr marL="0" indent="0">
              <a:buNone/>
            </a:pPr>
            <a:r>
              <a:rPr lang="nl-NL" dirty="0"/>
              <a:t>Onder speelstijl verstaat men een manier van spelen, die over het algemeen kenmerkend is voor een bepaald theatergenre zoals melodrama (soap), realisme, absurdisme, slapstick of episch theater. </a:t>
            </a:r>
          </a:p>
        </p:txBody>
      </p:sp>
    </p:spTree>
    <p:extLst>
      <p:ext uri="{BB962C8B-B14F-4D97-AF65-F5344CB8AC3E}">
        <p14:creationId xmlns:p14="http://schemas.microsoft.com/office/powerpoint/2010/main" val="2652215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DB1CD-51D0-6C42-973B-1975086E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A2D099-1033-5240-A686-0077422D3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11" y="2496304"/>
            <a:ext cx="6284147" cy="391835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9AE512A-64F8-804C-AF78-2B1FF80C0AA5}"/>
              </a:ext>
            </a:extLst>
          </p:cNvPr>
          <p:cNvSpPr/>
          <p:nvPr/>
        </p:nvSpPr>
        <p:spPr>
          <a:xfrm>
            <a:off x="3563295" y="1895593"/>
            <a:ext cx="493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=q25ARSWt060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6254456-E882-5143-B93E-0BA0F6145A99}"/>
              </a:ext>
            </a:extLst>
          </p:cNvPr>
          <p:cNvSpPr/>
          <p:nvPr/>
        </p:nvSpPr>
        <p:spPr>
          <a:xfrm>
            <a:off x="1722497" y="2496304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speelstijl </a:t>
            </a:r>
          </a:p>
        </p:txBody>
      </p:sp>
    </p:spTree>
    <p:extLst>
      <p:ext uri="{BB962C8B-B14F-4D97-AF65-F5344CB8AC3E}">
        <p14:creationId xmlns:p14="http://schemas.microsoft.com/office/powerpoint/2010/main" val="1582572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92C42-4F5D-8D4E-860C-0938E965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64EE7-7CD0-0C4E-B483-8F5600152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nl-NL" b="1" dirty="0"/>
              <a:t>Voorstelling:</a:t>
            </a:r>
            <a:r>
              <a:rPr lang="nl-NL" dirty="0"/>
              <a:t> waar gaat het theaterstuk over, </a:t>
            </a:r>
            <a:r>
              <a:rPr lang="nl-NL" b="1" dirty="0"/>
              <a:t>wat </a:t>
            </a:r>
            <a:r>
              <a:rPr lang="nl-NL" dirty="0"/>
              <a:t>is de inhoud, het verhaal, het thema, het concept, de boodschap?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 inhoud van een theaterstuk kan worden gevat in de 5 w’s: </a:t>
            </a:r>
          </a:p>
          <a:p>
            <a:pPr marL="0" indent="0">
              <a:buNone/>
            </a:pPr>
            <a:r>
              <a:rPr lang="nl-NL" dirty="0"/>
              <a:t>WIE 		De verschillende personages in het stuk, types (personages met </a:t>
            </a:r>
            <a:r>
              <a:rPr lang="nl-NL" dirty="0" err="1"/>
              <a:t>één</a:t>
            </a:r>
            <a:r>
              <a:rPr lang="nl-NL" dirty="0"/>
              <a:t> of hoogstens twee 			karaktereigenschappen, zoals Batman), karakters (personages met meerdere 				karaktereigenschappen, vaak met een karakterontwikkeling, zoals Hamlet). </a:t>
            </a:r>
          </a:p>
          <a:p>
            <a:pPr marL="0" indent="0">
              <a:buNone/>
            </a:pPr>
            <a:r>
              <a:rPr lang="nl-NL" dirty="0"/>
              <a:t>WAT 		Het plot, het conflict, de spanningsopbouw: inleiding, opbouw, climax, afloop. </a:t>
            </a:r>
          </a:p>
          <a:p>
            <a:pPr marL="0" indent="0">
              <a:buNone/>
            </a:pPr>
            <a:r>
              <a:rPr lang="nl-NL" dirty="0"/>
              <a:t>WAAR 		De plaats, ruimte, locatie waar de handeling zich afspeelt. </a:t>
            </a:r>
          </a:p>
          <a:p>
            <a:pPr marL="0" indent="0">
              <a:buNone/>
            </a:pPr>
            <a:r>
              <a:rPr lang="nl-NL" dirty="0"/>
              <a:t>WAAROM 	Het motief, de beweegreden van de handeling (zoals: waarom wil </a:t>
            </a:r>
            <a:r>
              <a:rPr lang="nl-NL" dirty="0" err="1"/>
              <a:t>Mutter</a:t>
            </a:r>
            <a:r>
              <a:rPr lang="nl-NL" dirty="0"/>
              <a:t> Courage geen vrede? Ze 		verdient namelijk haar geld met de oorlog). </a:t>
            </a:r>
          </a:p>
          <a:p>
            <a:pPr marL="0" indent="0">
              <a:buNone/>
            </a:pPr>
            <a:r>
              <a:rPr lang="nl-NL" dirty="0"/>
              <a:t>WANNEER 	Het wanneer gaat over tijd en tijdsverloop (plaatsing in de historische tijd en tijdsverloop in het 		stuk: chronologisch, fragmentarisch, tijdsprongen, flash back, flash forward). </a:t>
            </a:r>
          </a:p>
          <a:p>
            <a:pPr marL="0" lv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4701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A5150-44FD-4A49-B037-70C2A9D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7675B-ED38-4844-9AD9-D642904FB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=FXAaD-18DQQ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CD88B5-88DB-484C-B6AB-B6864DF6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61" y="2863597"/>
            <a:ext cx="6479158" cy="362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5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92C42-4F5D-8D4E-860C-0938E965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DRAMA (theater)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64EE7-7CD0-0C4E-B483-8F5600152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b="1" dirty="0"/>
              <a:t>Theatervormgeving:</a:t>
            </a:r>
            <a:r>
              <a:rPr lang="nl-NL" dirty="0"/>
              <a:t> </a:t>
            </a:r>
            <a:r>
              <a:rPr lang="nl-NL" b="1" dirty="0"/>
              <a:t>waarmee</a:t>
            </a:r>
            <a:r>
              <a:rPr lang="nl-NL" dirty="0"/>
              <a:t>, met welke materialen en technieken, wordt de theatervoorstelling vormgegeven? </a:t>
            </a:r>
          </a:p>
        </p:txBody>
      </p:sp>
    </p:spTree>
    <p:extLst>
      <p:ext uri="{BB962C8B-B14F-4D97-AF65-F5344CB8AC3E}">
        <p14:creationId xmlns:p14="http://schemas.microsoft.com/office/powerpoint/2010/main" val="353100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5987D-DE15-124F-A982-D19FD02C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96DFCA-FE31-B243-8404-BE4BFA47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43063"/>
            <a:ext cx="10178322" cy="4236529"/>
          </a:xfrm>
        </p:spPr>
        <p:txBody>
          <a:bodyPr/>
          <a:lstStyle/>
          <a:p>
            <a:pPr marL="0" indent="0">
              <a:buNone/>
            </a:pPr>
            <a:r>
              <a:rPr lang="nl-NL" b="1" u="sng" dirty="0"/>
              <a:t>Vraag 4 t/m 12: toepassingsvragen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Niet goed dan betelend dat:</a:t>
            </a:r>
          </a:p>
          <a:p>
            <a:pPr marL="457200" indent="-457200">
              <a:buAutoNum type="arabicPeriod"/>
            </a:pPr>
            <a:r>
              <a:rPr lang="nl-NL" dirty="0"/>
              <a:t>verkeerde manier geleerd </a:t>
            </a:r>
          </a:p>
          <a:p>
            <a:pPr marL="457200" indent="-457200">
              <a:buAutoNum type="arabicPeriod"/>
            </a:pPr>
            <a:r>
              <a:rPr lang="nl-NL" dirty="0"/>
              <a:t>vraag niet begrepen</a:t>
            </a:r>
          </a:p>
          <a:p>
            <a:pPr marL="457200" indent="-457200">
              <a:buAutoNum type="arabicPeriod"/>
            </a:pPr>
            <a:r>
              <a:rPr lang="nl-NL" dirty="0"/>
              <a:t>bronnen niet goed bekeken/gelezen</a:t>
            </a:r>
          </a:p>
          <a:p>
            <a:pPr marL="457200" indent="-457200">
              <a:buAutoNum type="arabicPeriod"/>
            </a:pPr>
            <a:r>
              <a:rPr lang="nl-NL" dirty="0"/>
              <a:t>antwoord niet goed geformuleerd</a:t>
            </a:r>
          </a:p>
        </p:txBody>
      </p:sp>
    </p:spTree>
    <p:extLst>
      <p:ext uri="{BB962C8B-B14F-4D97-AF65-F5344CB8AC3E}">
        <p14:creationId xmlns:p14="http://schemas.microsoft.com/office/powerpoint/2010/main" val="374691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191E9-9D64-FA4B-B460-29E6BC87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08066A-67E7-6648-AA10-D7D18D18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u="sng" dirty="0"/>
              <a:t>TIPS voor de volgende toetsen</a:t>
            </a:r>
          </a:p>
          <a:p>
            <a:pPr marL="0" indent="0">
              <a:buNone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u="sng" dirty="0"/>
              <a:t>verkeerde manier geleerd </a:t>
            </a:r>
          </a:p>
          <a:p>
            <a:pPr marL="0" indent="0">
              <a:buNone/>
            </a:pPr>
            <a:endParaRPr lang="nl-NL" u="sng" dirty="0"/>
          </a:p>
          <a:p>
            <a:pPr marL="0" indent="0">
              <a:buNone/>
            </a:pPr>
            <a:r>
              <a:rPr lang="nl-NL" b="1" dirty="0"/>
              <a:t>Leer gericht op kennis onthouden en begrijpen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Bij kunstanalyse gaat het er vooral om dat je de analyseschema’s kunt toepassen op verschillende voorbeelden. Hak de leerstof in korte stukjes en oefen elke dag met een ander voorbeeld. </a:t>
            </a:r>
            <a:r>
              <a:rPr lang="nl-NL" dirty="0" err="1"/>
              <a:t>Ipv</a:t>
            </a:r>
            <a:r>
              <a:rPr lang="nl-NL" dirty="0"/>
              <a:t> van uren blokken op de stof.</a:t>
            </a:r>
          </a:p>
          <a:p>
            <a:pPr marL="0" indent="0">
              <a:buNone/>
            </a:pPr>
            <a:r>
              <a:rPr lang="nl-NL" dirty="0"/>
              <a:t>Lang leve google. Bekijk filmpjes, kunstwerken en luister muziek en laat je begrippen kennis daarop los.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11285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95EE4-CF61-C243-9229-BE52CCB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E169AE-B177-AF41-B89D-902DDCC0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TIPS voor de volgende toetsen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2. vraag niet begrepen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Lees eerst de inleidende tekst en dan de vraag helemaal door en ga hem dan stap voor stap ontleden.</a:t>
            </a:r>
          </a:p>
          <a:p>
            <a:pPr>
              <a:buFontTx/>
              <a:buChar char="-"/>
            </a:pPr>
            <a:r>
              <a:rPr lang="nl-NL" dirty="0"/>
              <a:t>Wat moet je doen: noemen, vergelijken, uitleggen, mening geven, etc.</a:t>
            </a:r>
          </a:p>
          <a:p>
            <a:pPr>
              <a:buFontTx/>
              <a:buChar char="-"/>
            </a:pPr>
            <a:r>
              <a:rPr lang="nl-NL" dirty="0"/>
              <a:t>Is het een enkelvoudige of samengestelde vraag</a:t>
            </a:r>
          </a:p>
          <a:p>
            <a:pPr>
              <a:buFontTx/>
              <a:buChar char="-"/>
            </a:pPr>
            <a:r>
              <a:rPr lang="nl-NL" dirty="0"/>
              <a:t>Wat wordt er gevraagd: vormgeving/voorstelling/ materiaal en techniek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670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95EE4-CF61-C243-9229-BE52CCB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E169AE-B177-AF41-B89D-902DDCC00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TIPS voor de volgende toetsen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3. Bronnen niet goed bekeken of gelezen</a:t>
            </a:r>
          </a:p>
          <a:p>
            <a:pPr marL="0" indent="0">
              <a:buNone/>
            </a:pPr>
            <a:endParaRPr lang="nl-NL" u="sng" dirty="0"/>
          </a:p>
          <a:p>
            <a:pPr marL="0" indent="0">
              <a:buNone/>
            </a:pPr>
            <a:r>
              <a:rPr lang="nl-NL" dirty="0"/>
              <a:t>Bij kunst krijg je bij het merendeel van de vragen een bron of meerdere bronnen waar je informatie uit moet halen.</a:t>
            </a:r>
          </a:p>
          <a:p>
            <a:pPr>
              <a:buFontTx/>
              <a:buChar char="-"/>
            </a:pPr>
            <a:r>
              <a:rPr lang="nl-NL" dirty="0"/>
              <a:t>Lees eerst de vraag voordat je de bron leest/bekijkt</a:t>
            </a:r>
          </a:p>
          <a:p>
            <a:pPr>
              <a:buFontTx/>
              <a:buChar char="-"/>
            </a:pPr>
            <a:r>
              <a:rPr lang="nl-NL" dirty="0"/>
              <a:t>Bekijk de bron zo objectief mogelijk</a:t>
            </a:r>
          </a:p>
          <a:p>
            <a:pPr>
              <a:buFontTx/>
              <a:buChar char="-"/>
            </a:pPr>
            <a:r>
              <a:rPr lang="nl-NL" dirty="0"/>
              <a:t>Bekijk van de bron alleen de aangegeven tijd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952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95EE4-CF61-C243-9229-BE52CCB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E169AE-B177-AF41-B89D-902DDCC00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TIPS voor de volgende toetsen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4. antwoord niet goed geformuleerd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Ben je bewust van hoe je een antwoord formuleert: vraag je steeds af of een ander snapt wat er staat. We kunnen niet beoordelen wat je weet als het er niet staat</a:t>
            </a:r>
          </a:p>
          <a:p>
            <a:pPr>
              <a:buFontTx/>
              <a:buChar char="-"/>
            </a:pPr>
            <a:r>
              <a:rPr lang="nl-NL" dirty="0"/>
              <a:t>Blijf objectief. Gebruik geen woorden als simpel, leuk, raar, …….</a:t>
            </a:r>
          </a:p>
          <a:p>
            <a:pPr>
              <a:buFontTx/>
              <a:buChar char="-"/>
            </a:pPr>
            <a:r>
              <a:rPr lang="nl-NL" dirty="0"/>
              <a:t>Beantwoord elke vraag ook al weet je het niet zeker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210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11A5F-0276-3948-8859-9E2C1B35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DC441E-6752-7041-B425-CA0585F7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277808"/>
            <a:ext cx="10178322" cy="3330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In de video zie je een woestijnachtige omgeving in het Midden-Oosten, vol met joyrijdende vrouwen en mannen in traditionele gewaden die ze aanmoedigen. De video speelt met vooroordelen over de positie van de vrouw in de islamitische wereld.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Vraag 6. Leg aan de hand van de </a:t>
            </a:r>
            <a:r>
              <a:rPr lang="nl-NL" u="sng" dirty="0"/>
              <a:t>voorstelling</a:t>
            </a:r>
            <a:r>
              <a:rPr lang="nl-NL" b="1" dirty="0"/>
              <a:t> uit welk vooroordeel er wordt ontkracht. </a:t>
            </a:r>
            <a:r>
              <a:rPr lang="nl-NL" b="1" dirty="0">
                <a:solidFill>
                  <a:srgbClr val="FF0000"/>
                </a:solidFill>
              </a:rPr>
              <a:t>2p</a:t>
            </a:r>
            <a:endParaRPr lang="nl-N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B345A16-E4C9-DB4A-9D44-49C4EA65FCD9}"/>
              </a:ext>
            </a:extLst>
          </p:cNvPr>
          <p:cNvSpPr/>
          <p:nvPr/>
        </p:nvSpPr>
        <p:spPr>
          <a:xfrm>
            <a:off x="1251678" y="1128451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/>
              <a:t>Voorbeeldvragen</a:t>
            </a:r>
          </a:p>
        </p:txBody>
      </p:sp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5842E5D4-6259-3344-93D6-B8E3C2163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365" y="1520407"/>
            <a:ext cx="5035698" cy="207803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B142EE-95F2-FA48-9804-668BABCEB9A5}"/>
              </a:ext>
            </a:extLst>
          </p:cNvPr>
          <p:cNvSpPr/>
          <p:nvPr/>
        </p:nvSpPr>
        <p:spPr>
          <a:xfrm>
            <a:off x="8579313" y="1497783"/>
            <a:ext cx="2772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Bron: </a:t>
            </a:r>
            <a:r>
              <a:rPr lang="nl-NL" b="1" dirty="0" err="1"/>
              <a:t>https</a:t>
            </a:r>
            <a:r>
              <a:rPr lang="nl-NL" b="1" dirty="0"/>
              <a:t>://</a:t>
            </a:r>
            <a:r>
              <a:rPr lang="nl-NL" b="1" dirty="0" err="1"/>
              <a:t>www.youtube.com</a:t>
            </a:r>
            <a:r>
              <a:rPr lang="nl-NL" b="1" dirty="0"/>
              <a:t>/</a:t>
            </a:r>
            <a:r>
              <a:rPr lang="nl-NL" b="1" dirty="0" err="1"/>
              <a:t>watch?v</a:t>
            </a:r>
            <a:r>
              <a:rPr lang="nl-NL" b="1" dirty="0"/>
              <a:t>=3Yuqxl284cg</a:t>
            </a:r>
          </a:p>
        </p:txBody>
      </p:sp>
    </p:spTree>
    <p:extLst>
      <p:ext uri="{BB962C8B-B14F-4D97-AF65-F5344CB8AC3E}">
        <p14:creationId xmlns:p14="http://schemas.microsoft.com/office/powerpoint/2010/main" val="28323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11A5F-0276-3948-8859-9E2C1B35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tussentoets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DC441E-6752-7041-B425-CA0585F7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00213"/>
            <a:ext cx="10178322" cy="44757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NL" sz="2200" b="1" dirty="0"/>
          </a:p>
          <a:p>
            <a:pPr marL="0" indent="0">
              <a:buNone/>
            </a:pPr>
            <a:r>
              <a:rPr lang="nl-NL" sz="2200" b="1" dirty="0"/>
              <a:t>Vraag 6. Leg aan de hand van de </a:t>
            </a:r>
            <a:r>
              <a:rPr lang="nl-NL" sz="2200" u="sng" dirty="0"/>
              <a:t>voorstelling</a:t>
            </a:r>
            <a:r>
              <a:rPr lang="nl-NL" sz="2200" b="1" dirty="0"/>
              <a:t> uit welk vooroordeel er wordt ontkracht. </a:t>
            </a:r>
            <a:r>
              <a:rPr lang="nl-NL" sz="2200" b="1" dirty="0">
                <a:solidFill>
                  <a:srgbClr val="FF0000"/>
                </a:solidFill>
              </a:rPr>
              <a:t>2p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b="1" u="sng" dirty="0"/>
              <a:t>Voorbeelden van foute antwoorden, waarom?</a:t>
            </a:r>
            <a:endParaRPr lang="nl-NL" dirty="0"/>
          </a:p>
          <a:p>
            <a:pPr>
              <a:buFontTx/>
              <a:buChar char="-"/>
            </a:pPr>
            <a:r>
              <a:rPr lang="nl-NL" dirty="0"/>
              <a:t>Dat vrouwen laten zien dat ze ook actie willen </a:t>
            </a:r>
            <a:r>
              <a:rPr lang="nl-NL" dirty="0">
                <a:solidFill>
                  <a:srgbClr val="FF0000"/>
                </a:solidFill>
              </a:rPr>
              <a:t>0p</a:t>
            </a:r>
          </a:p>
          <a:p>
            <a:pPr>
              <a:buFontTx/>
              <a:buChar char="-"/>
            </a:pPr>
            <a:r>
              <a:rPr lang="nl-NL" dirty="0"/>
              <a:t>Dat islamitische vrouwen niet weten hoe ze plezier moeten hebben </a:t>
            </a:r>
            <a:r>
              <a:rPr lang="nl-NL" dirty="0">
                <a:solidFill>
                  <a:srgbClr val="FF0000"/>
                </a:solidFill>
              </a:rPr>
              <a:t>0p</a:t>
            </a:r>
          </a:p>
          <a:p>
            <a:pPr>
              <a:buFontTx/>
              <a:buChar char="-"/>
            </a:pPr>
            <a:r>
              <a:rPr lang="nl-NL" dirty="0"/>
              <a:t>Doordat vrouwen van onder worden gefilmd komen ze machtig over. In de video wordt ontkracht dat mannen minder machtig zijn </a:t>
            </a:r>
            <a:r>
              <a:rPr lang="nl-NL" dirty="0">
                <a:solidFill>
                  <a:srgbClr val="FF0000"/>
                </a:solidFill>
              </a:rPr>
              <a:t>0p</a:t>
            </a:r>
          </a:p>
          <a:p>
            <a:pPr>
              <a:buFontTx/>
              <a:buChar char="-"/>
            </a:pPr>
            <a:r>
              <a:rPr lang="nl-NL" dirty="0"/>
              <a:t>vrouwen bepaalde dingen niet mogen/kunnen </a:t>
            </a:r>
            <a:r>
              <a:rPr lang="nl-NL" dirty="0">
                <a:solidFill>
                  <a:srgbClr val="FF0000"/>
                </a:solidFill>
              </a:rPr>
              <a:t>1p</a:t>
            </a:r>
          </a:p>
          <a:p>
            <a:pPr>
              <a:buFontTx/>
              <a:buChar char="-"/>
            </a:pPr>
            <a:r>
              <a:rPr lang="nl-NL" dirty="0"/>
              <a:t>De voorstelling laat zien over het vooroordeel dat vrouwen daar niks kunnen/mogen </a:t>
            </a:r>
            <a:r>
              <a:rPr lang="nl-NL" dirty="0">
                <a:solidFill>
                  <a:srgbClr val="FF0000"/>
                </a:solidFill>
              </a:rPr>
              <a:t>1p</a:t>
            </a:r>
          </a:p>
          <a:p>
            <a:pPr>
              <a:buFontTx/>
              <a:buChar char="-"/>
            </a:pPr>
            <a:r>
              <a:rPr lang="nl-NL" dirty="0"/>
              <a:t>Die video laat zien dat er vrouwen zijn die auto rijden en geen boerka dragen </a:t>
            </a:r>
            <a:r>
              <a:rPr lang="nl-NL" dirty="0">
                <a:solidFill>
                  <a:srgbClr val="FF0000"/>
                </a:solidFill>
              </a:rPr>
              <a:t>1p</a:t>
            </a:r>
          </a:p>
          <a:p>
            <a:pPr marL="0" indent="0">
              <a:buNone/>
            </a:pPr>
            <a:r>
              <a:rPr lang="nl-NL" dirty="0"/>
              <a:t> </a:t>
            </a:r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64D34A5-D22B-3C4D-8F5F-0D2B063E8A72}"/>
              </a:ext>
            </a:extLst>
          </p:cNvPr>
          <p:cNvSpPr/>
          <p:nvPr/>
        </p:nvSpPr>
        <p:spPr>
          <a:xfrm>
            <a:off x="1251678" y="1128451"/>
            <a:ext cx="176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/>
              <a:t>Voorbeeldvragen</a:t>
            </a:r>
          </a:p>
        </p:txBody>
      </p:sp>
    </p:spTree>
    <p:extLst>
      <p:ext uri="{BB962C8B-B14F-4D97-AF65-F5344CB8AC3E}">
        <p14:creationId xmlns:p14="http://schemas.microsoft.com/office/powerpoint/2010/main" val="3941364176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{B6A5177D-230B-514B-8E70-71580A9B90B4}tf10001071</Template>
  <TotalTime>802</TotalTime>
  <Words>931</Words>
  <Application>Microsoft Macintosh PowerPoint</Application>
  <PresentationFormat>Breedbeeld</PresentationFormat>
  <Paragraphs>193</Paragraphs>
  <Slides>27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Gill Sans MT</vt:lpstr>
      <vt:lpstr>Impact</vt:lpstr>
      <vt:lpstr>Badge</vt:lpstr>
      <vt:lpstr>Les 8: kunsttheorie havo 4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Nabespreken tussentoets</vt:lpstr>
      <vt:lpstr>ANALYSE SCHEMA</vt:lpstr>
      <vt:lpstr>ANALYSE SCHEMA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  <vt:lpstr>ANALYSE DRAMA (theater)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8: kunsttheorie havo 4</dc:title>
  <dc:creator>Microsoft Office User</dc:creator>
  <cp:lastModifiedBy>Microsoft Office User</cp:lastModifiedBy>
  <cp:revision>17</cp:revision>
  <dcterms:created xsi:type="dcterms:W3CDTF">2018-11-07T10:24:04Z</dcterms:created>
  <dcterms:modified xsi:type="dcterms:W3CDTF">2019-01-23T21:27:26Z</dcterms:modified>
</cp:coreProperties>
</file>